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Nuni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2660CE-A6DC-43AA-873A-B946028E7667}">
  <a:tblStyle styleId="{B72660CE-A6DC-43AA-873A-B946028E76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22" Type="http://schemas.openxmlformats.org/officeDocument/2006/relationships/slide" Target="slides/slide16.xml"/><Relationship Id="rId44" Type="http://schemas.openxmlformats.org/officeDocument/2006/relationships/font" Target="fonts/Nunito-boldItalic.fntdata"/><Relationship Id="rId21" Type="http://schemas.openxmlformats.org/officeDocument/2006/relationships/slide" Target="slides/slide15.xml"/><Relationship Id="rId43" Type="http://schemas.openxmlformats.org/officeDocument/2006/relationships/font" Target="fonts/Nuni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431cd400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431cd400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431cd40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431cd40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431cd400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431cd400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431cd40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431cd40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431cd400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431cd400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31cd400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431cd400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431cd400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431cd400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53a7c537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53a7c537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53a7c5373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53a7c537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431cd400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431cd400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35c5b0d2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35c5b0d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53a7c540c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53a7c540c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53a7c54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53a7c54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53a7c540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53a7c540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53a7c540c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53a7c540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53a7c540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53a7c540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abd75d35fa6bd9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abd75d35fa6bd9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56de9a58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56de9a58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53a7c540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53a7c540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53a7c540c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53a7c540c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53a7c540c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53a7c540c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35c5b0d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35c5b0d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56de9a58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56de9a58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53a7c540c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53a7c540c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53a7c540c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53a7c540c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53a7c540c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53a7c540c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37178037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37178037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35c5b0d2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35c5b0d2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35c5b0d2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35c5b0d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35c5b0d2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35c5b0d2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35c5b0d2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35c5b0d2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431cd400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431cd400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431cd40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431cd40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5200"/>
              <a:buFont typeface="Nunito"/>
              <a:buNone/>
              <a:defRPr sz="5200">
                <a:solidFill>
                  <a:srgbClr val="5B9BD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2808" y="902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/>
              <a:t>A Data Analysis of</a:t>
            </a:r>
            <a:endParaRPr i="1"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Genshin Impact</a:t>
            </a:r>
            <a:endParaRPr sz="6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42800" y="2991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Julian Carbajal, Kathy Dao, and Tiffany Le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16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(Supervised ML)</a:t>
            </a:r>
            <a:endParaRPr b="1"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358700" y="739925"/>
            <a:ext cx="494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b="1" lang="en" sz="1250">
                <a:solidFill>
                  <a:schemeClr val="accent2"/>
                </a:solidFill>
                <a:highlight>
                  <a:srgbClr val="FFFFFF"/>
                </a:highlight>
              </a:rPr>
              <a:t>Gradient Boosting Regressor Metrics:</a:t>
            </a:r>
            <a:endParaRPr b="1"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-------------------------------------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t/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t/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b="1" lang="en" sz="1250">
                <a:solidFill>
                  <a:schemeClr val="accent2"/>
                </a:solidFill>
                <a:highlight>
                  <a:srgbClr val="FFFFFF"/>
                </a:highlight>
              </a:rPr>
              <a:t>Top 10 Feature Importances for Gradient Boosting Regressor:</a:t>
            </a:r>
            <a:endParaRPr b="1"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-----------------------------------------------------------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1. Feature: wish_total, Importance: 0.5961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2. Feature: rerun, Importance: 0.1280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3. Feature: weapon_1_Engulfing Lightning, Importance: 0.0669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4. Feature: 5_star_character_1_Nahida, Importance: 0.0377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5. Feature: banner_days, Importance: 0.0351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6. Feature: 5_star_character_1_Hu Tao, Importance: 0.0166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7. Feature: 5_star_character_1_Klee, Importance: 0.0125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8. Feature: 5_star_character_1_Sangonomiya Kokomi, Importance: 0.0121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9. Feature: 5_star_character_1_Albedo, Importance: 0.0111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10. Feature: weapon_1_A Thousand Floating Dreams, Importance: 0.0105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474525" y="739925"/>
            <a:ext cx="38118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Random Forest Regressor Metrics: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---------------------------------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Top 10 Feature Importances for Random Forest Regressor: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------------------------------------------------------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1. Feature: wish_total, Importance: 0.5886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2. Feature: rerun, Importance: 0.0800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3. Feature: banner_days, Importance: 0.0460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4. Feature: weapon_1_Engulfing Lightning, Importance: 0.0339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5. Feature: weapon_1_Staff of Homa, Importance: 0.0305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6. Feature: 5_star_character_1_Raiden Shogun, Importance: 0.0263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7. Feature: weapon_1_A Thousand Floating Dreams, Importance: 0.0221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8. Feature: 5_star_character_1_Nahida, Importance: 0.0202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9. Feature: weapon_1_Splendor of Tranquil Waters, Importance: 0.0130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10. Feature: weapon_1_Lost Prayer to The Sacred Winds, Importance: 0.0127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150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Findings (Plot #1)</a:t>
            </a:r>
            <a:endParaRPr b="1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150" y="1027750"/>
            <a:ext cx="4132650" cy="309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0" y="1016338"/>
            <a:ext cx="4554150" cy="3415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15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Findings (Plot #2)</a:t>
            </a:r>
            <a:endParaRPr b="1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05450"/>
            <a:ext cx="3138499" cy="235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850" y="141675"/>
            <a:ext cx="3240083" cy="243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3036900"/>
            <a:ext cx="2595402" cy="19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849" y="2661150"/>
            <a:ext cx="3240074" cy="243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 predicting a </a:t>
            </a:r>
            <a:r>
              <a:rPr b="1" lang="en" u="sng">
                <a:solidFill>
                  <a:srgbClr val="990000"/>
                </a:solidFill>
              </a:rPr>
              <a:t>Character’s Rarity</a:t>
            </a:r>
            <a:r>
              <a:rPr b="1" lang="en"/>
              <a:t>, </a:t>
            </a:r>
            <a:r>
              <a:rPr b="1" lang="en"/>
              <a:t>which predictor </a:t>
            </a:r>
            <a:r>
              <a:rPr b="1" lang="en">
                <a:solidFill>
                  <a:srgbClr val="5B9BD5"/>
                </a:solidFill>
              </a:rPr>
              <a:t>“Lore-Related”</a:t>
            </a:r>
            <a:r>
              <a:rPr b="1" lang="en"/>
              <a:t> features </a:t>
            </a:r>
            <a:r>
              <a:rPr b="1" lang="en"/>
              <a:t>or their </a:t>
            </a:r>
            <a:r>
              <a:rPr b="1" lang="en">
                <a:solidFill>
                  <a:srgbClr val="5B9BD5"/>
                </a:solidFill>
              </a:rPr>
              <a:t>“P</a:t>
            </a:r>
            <a:r>
              <a:rPr b="1" lang="en">
                <a:solidFill>
                  <a:srgbClr val="5B9BD5"/>
                </a:solidFill>
              </a:rPr>
              <a:t>laystyle Stats”</a:t>
            </a:r>
            <a:r>
              <a:rPr b="1" lang="en"/>
              <a:t> improves the </a:t>
            </a:r>
            <a:r>
              <a:rPr b="1" lang="en" u="sng">
                <a:solidFill>
                  <a:srgbClr val="990000"/>
                </a:solidFill>
              </a:rPr>
              <a:t>Accuracy </a:t>
            </a:r>
            <a:r>
              <a:rPr b="1" lang="en"/>
              <a:t>the most compared to a model with all other variables except itself?</a:t>
            </a:r>
            <a:endParaRPr b="1"/>
          </a:p>
        </p:txBody>
      </p:sp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QUESTION #3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19109" r="29890" t="0"/>
          <a:stretch/>
        </p:blipFill>
        <p:spPr>
          <a:xfrm>
            <a:off x="765500" y="1021915"/>
            <a:ext cx="2047751" cy="286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4">
            <a:alphaModFix/>
          </a:blip>
          <a:srcRect b="0" l="51802" r="0" t="0"/>
          <a:stretch/>
        </p:blipFill>
        <p:spPr>
          <a:xfrm>
            <a:off x="3391630" y="1021915"/>
            <a:ext cx="2636635" cy="286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type="title"/>
          </p:nvPr>
        </p:nvSpPr>
        <p:spPr>
          <a:xfrm>
            <a:off x="307924" y="2057576"/>
            <a:ext cx="80256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  +</a:t>
            </a:r>
            <a:endParaRPr b="1"/>
          </a:p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765478" y="4173227"/>
            <a:ext cx="20478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Lore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47" name="Google Shape;147;p26"/>
          <p:cNvSpPr txBox="1"/>
          <p:nvPr>
            <p:ph type="title"/>
          </p:nvPr>
        </p:nvSpPr>
        <p:spPr>
          <a:xfrm>
            <a:off x="3391630" y="4173227"/>
            <a:ext cx="26367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Play Style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48" name="Google Shape;148;p26"/>
          <p:cNvSpPr txBox="1"/>
          <p:nvPr>
            <p:ph type="title"/>
          </p:nvPr>
        </p:nvSpPr>
        <p:spPr>
          <a:xfrm>
            <a:off x="6503275" y="4225503"/>
            <a:ext cx="21804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Character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Rarity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6988015" y="2057588"/>
            <a:ext cx="12108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</a:t>
            </a:r>
            <a:endParaRPr b="1"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0449" y="777325"/>
            <a:ext cx="1105968" cy="134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0456" y="2792958"/>
            <a:ext cx="1105962" cy="13592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QUESTION #3</a:t>
            </a:r>
            <a:endParaRPr i="1" sz="2000">
              <a:solidFill>
                <a:schemeClr val="dk2"/>
              </a:solidFill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6223475" y="2281100"/>
            <a:ext cx="691500" cy="34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4351000" y="-15550"/>
            <a:ext cx="4793100" cy="515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“Lore” Features</a:t>
            </a:r>
            <a:endParaRPr b="1"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Character Region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Elemental Power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Birthday (Zodiac) Sign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Height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Gender</a:t>
            </a:r>
            <a:endParaRPr sz="1800"/>
          </a:p>
        </p:txBody>
      </p:sp>
      <p:sp>
        <p:nvSpPr>
          <p:cNvPr id="161" name="Google Shape;161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Weapon Type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Team Comp Flexibility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Ascension Stat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 HP, Atk, and Def (at max level)</a:t>
            </a:r>
            <a:endParaRPr sz="1800"/>
          </a:p>
        </p:txBody>
      </p:sp>
      <p:sp>
        <p:nvSpPr>
          <p:cNvPr id="162" name="Google Shape;162;p27"/>
          <p:cNvSpPr txBox="1"/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“Playstyle” Features</a:t>
            </a:r>
            <a:endParaRPr b="1"/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1300200" y="3576475"/>
            <a:ext cx="65436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A31515"/>
                </a:solidFill>
              </a:rPr>
              <a:t>Gradient Boosting Classifier Model</a:t>
            </a:r>
            <a:endParaRPr b="1" sz="3500">
              <a:solidFill>
                <a:srgbClr val="A3151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/>
          <p:nvPr/>
        </p:nvSpPr>
        <p:spPr>
          <a:xfrm>
            <a:off x="2012325" y="473925"/>
            <a:ext cx="3069000" cy="8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1846175" y="1320825"/>
            <a:ext cx="5822400" cy="1146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1660800" y="2467725"/>
            <a:ext cx="3203100" cy="11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1567550" y="3614625"/>
            <a:ext cx="2410500" cy="790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5143500" y="6434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31515"/>
                </a:solidFill>
                <a:latin typeface="Nunito"/>
                <a:ea typeface="Nunito"/>
                <a:cs typeface="Nunito"/>
                <a:sym typeface="Nunito"/>
              </a:rPr>
              <a:t>Lore</a:t>
            </a:r>
            <a:endParaRPr b="1" sz="2100">
              <a:solidFill>
                <a:srgbClr val="A3151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915175" y="27872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31515"/>
                </a:solidFill>
                <a:latin typeface="Nunito"/>
                <a:ea typeface="Nunito"/>
                <a:cs typeface="Nunito"/>
                <a:sym typeface="Nunito"/>
              </a:rPr>
              <a:t>Lore</a:t>
            </a:r>
            <a:endParaRPr b="1" sz="2100">
              <a:solidFill>
                <a:srgbClr val="A3151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7763650" y="16403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Playstyle</a:t>
            </a:r>
            <a:endParaRPr b="1" sz="21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4031225" y="37560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Playstyle</a:t>
            </a:r>
            <a:endParaRPr b="1" sz="21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“Lore” Features</a:t>
            </a:r>
            <a:endParaRPr b="1"/>
          </a:p>
        </p:txBody>
      </p:sp>
      <p:sp>
        <p:nvSpPr>
          <p:cNvPr id="182" name="Google Shape;182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0.124135</a:t>
            </a:r>
            <a:endParaRPr b="1"/>
          </a:p>
        </p:txBody>
      </p:sp>
      <p:sp>
        <p:nvSpPr>
          <p:cNvPr id="183" name="Google Shape;183;p29"/>
          <p:cNvSpPr txBox="1"/>
          <p:nvPr>
            <p:ph type="title"/>
          </p:nvPr>
        </p:nvSpPr>
        <p:spPr>
          <a:xfrm>
            <a:off x="48466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“Playstyle” Features</a:t>
            </a:r>
            <a:endParaRPr b="1"/>
          </a:p>
        </p:txBody>
      </p:sp>
      <p:sp>
        <p:nvSpPr>
          <p:cNvPr id="184" name="Google Shape;184;p29"/>
          <p:cNvSpPr txBox="1"/>
          <p:nvPr>
            <p:ph idx="1" type="subTitle"/>
          </p:nvPr>
        </p:nvSpPr>
        <p:spPr>
          <a:xfrm>
            <a:off x="48466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0.758854</a:t>
            </a:r>
            <a:endParaRPr b="1"/>
          </a:p>
        </p:txBody>
      </p:sp>
      <p:sp>
        <p:nvSpPr>
          <p:cNvPr id="185" name="Google Shape;185;p29"/>
          <p:cNvSpPr txBox="1"/>
          <p:nvPr/>
        </p:nvSpPr>
        <p:spPr>
          <a:xfrm>
            <a:off x="1209850" y="2266900"/>
            <a:ext cx="733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450" y="182588"/>
            <a:ext cx="6371101" cy="477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775" y="697787"/>
            <a:ext cx="4997226" cy="37479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" name="Google Shape;196;p31"/>
          <p:cNvGraphicFramePr/>
          <p:nvPr/>
        </p:nvGraphicFramePr>
        <p:xfrm>
          <a:off x="316475" y="115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{B72660CE-A6DC-43AA-873A-B946028E7667}</a:tableStyleId>
              </a:tblPr>
              <a:tblGrid>
                <a:gridCol w="1621550"/>
                <a:gridCol w="162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Model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Lore (Train)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0.773585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Lore (Test)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0.615385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Stat (Train)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0.981132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Stat (Test)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0.807692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Both (Train)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0.981132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Both (Test)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0.884615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75950" y="9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B9BD5"/>
                </a:solidFill>
              </a:rPr>
              <a:t>What is Genshin Impact?</a:t>
            </a:r>
            <a:endParaRPr b="1" sz="3000">
              <a:solidFill>
                <a:srgbClr val="5B9BD5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18471" r="11852" t="0"/>
          <a:stretch/>
        </p:blipFill>
        <p:spPr>
          <a:xfrm>
            <a:off x="246900" y="877975"/>
            <a:ext cx="4196049" cy="33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550" y="1300075"/>
            <a:ext cx="4346424" cy="24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we predict the </a:t>
            </a:r>
            <a:r>
              <a:rPr b="1" lang="en" u="sng">
                <a:solidFill>
                  <a:srgbClr val="A31515"/>
                </a:solidFill>
              </a:rPr>
              <a:t>weapon's base ATK</a:t>
            </a:r>
            <a:r>
              <a:rPr b="1" lang="en"/>
              <a:t> based on their </a:t>
            </a:r>
            <a:r>
              <a:rPr b="1" lang="en">
                <a:solidFill>
                  <a:srgbClr val="5B9BD5"/>
                </a:solidFill>
              </a:rPr>
              <a:t>weapon type, secondary stat, rarity, obtain method, and maxed secondary stats</a:t>
            </a:r>
            <a:r>
              <a:rPr b="1" lang="en"/>
              <a:t>? Which of the variables has the </a:t>
            </a:r>
            <a:r>
              <a:rPr b="1" lang="en" u="sng">
                <a:solidFill>
                  <a:srgbClr val="A31515"/>
                </a:solidFill>
              </a:rPr>
              <a:t>strongest </a:t>
            </a:r>
            <a:r>
              <a:rPr b="1" lang="en" u="sng">
                <a:solidFill>
                  <a:srgbClr val="A31515"/>
                </a:solidFill>
              </a:rPr>
              <a:t>relationship</a:t>
            </a:r>
            <a:r>
              <a:rPr b="1" lang="en"/>
              <a:t> </a:t>
            </a:r>
            <a:r>
              <a:rPr b="1" lang="en"/>
              <a:t>with</a:t>
            </a:r>
            <a:r>
              <a:rPr b="1" lang="en"/>
              <a:t> the base ATK?</a:t>
            </a:r>
            <a:endParaRPr b="1"/>
          </a:p>
        </p:txBody>
      </p:sp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QUESTION #4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QUESTION #4</a:t>
            </a:r>
            <a:endParaRPr i="1" sz="2000">
              <a:solidFill>
                <a:schemeClr val="dk2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1219" r="1219" t="2600"/>
          <a:stretch/>
        </p:blipFill>
        <p:spPr>
          <a:xfrm>
            <a:off x="2291613" y="988888"/>
            <a:ext cx="4560775" cy="36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/>
          <p:nvPr/>
        </p:nvSpPr>
        <p:spPr>
          <a:xfrm>
            <a:off x="3511875" y="2626150"/>
            <a:ext cx="1251000" cy="625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33"/>
          <p:cNvSpPr/>
          <p:nvPr/>
        </p:nvSpPr>
        <p:spPr>
          <a:xfrm>
            <a:off x="3403100" y="2140500"/>
            <a:ext cx="427200" cy="268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33"/>
          <p:cNvSpPr/>
          <p:nvPr/>
        </p:nvSpPr>
        <p:spPr>
          <a:xfrm>
            <a:off x="3244725" y="1654850"/>
            <a:ext cx="427200" cy="268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33"/>
          <p:cNvSpPr/>
          <p:nvPr/>
        </p:nvSpPr>
        <p:spPr>
          <a:xfrm>
            <a:off x="4335675" y="1872300"/>
            <a:ext cx="427200" cy="268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3788825" y="3251650"/>
            <a:ext cx="427200" cy="268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 Involved</a:t>
            </a:r>
            <a:endParaRPr b="1"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Weapon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Secondary Stat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Obtain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Maxed Secondary Stat</a:t>
            </a:r>
            <a:endParaRPr/>
          </a:p>
        </p:txBody>
      </p:sp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3156175"/>
            <a:ext cx="78438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A31515"/>
                </a:solidFill>
              </a:rPr>
              <a:t>Gradient Boosting </a:t>
            </a:r>
            <a:endParaRPr b="1" sz="3500">
              <a:solidFill>
                <a:srgbClr val="A3151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A31515"/>
                </a:solidFill>
              </a:rPr>
              <a:t>Regressor Model</a:t>
            </a:r>
            <a:endParaRPr b="1" sz="3500">
              <a:solidFill>
                <a:srgbClr val="A31515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b="0" l="1219" r="1219" t="2600"/>
          <a:stretch/>
        </p:blipFill>
        <p:spPr>
          <a:xfrm>
            <a:off x="4444225" y="445013"/>
            <a:ext cx="4560775" cy="36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/>
          <p:nvPr/>
        </p:nvSpPr>
        <p:spPr>
          <a:xfrm>
            <a:off x="2056600" y="543850"/>
            <a:ext cx="4514100" cy="370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7171400" y="1496500"/>
            <a:ext cx="1401000" cy="180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Train MSE:</a:t>
            </a:r>
            <a:r>
              <a:rPr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69.67</a:t>
            </a:r>
            <a:endParaRPr sz="10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b="1"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est MSE:</a:t>
            </a:r>
            <a:r>
              <a:rPr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511.24</a:t>
            </a:r>
            <a:endParaRPr sz="10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Train MAE: </a:t>
            </a:r>
            <a:r>
              <a:rPr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3.34</a:t>
            </a:r>
            <a:endParaRPr sz="10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 MAE: </a:t>
            </a:r>
            <a:r>
              <a:rPr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11.50</a:t>
            </a:r>
            <a:endParaRPr sz="10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Train MAPE: </a:t>
            </a:r>
            <a:r>
              <a:rPr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0.006</a:t>
            </a:r>
            <a:endParaRPr sz="10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 MAPE: </a:t>
            </a:r>
            <a:r>
              <a:rPr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0.022</a:t>
            </a:r>
            <a:endParaRPr sz="10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Train R2: </a:t>
            </a:r>
            <a:r>
              <a:rPr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0.98</a:t>
            </a:r>
            <a:endParaRPr sz="10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 R2: </a:t>
            </a:r>
            <a:r>
              <a:rPr lang="en" sz="10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0.90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 Importance</a:t>
            </a:r>
            <a:endParaRPr b="1"/>
          </a:p>
        </p:txBody>
      </p:sp>
      <p:graphicFrame>
        <p:nvGraphicFramePr>
          <p:cNvPr id="239" name="Google Shape;239;p37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{B72660CE-A6DC-43AA-873A-B946028E7667}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Feature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Importance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Weapon Type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0.23455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Secondary Stat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0.078624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Rarity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0.506313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Obtain Method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0.161389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Maxed Secondary Stat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0.012113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2571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374151"/>
                </a:solidFill>
              </a:rPr>
              <a:t>Can we identify </a:t>
            </a:r>
            <a:r>
              <a:rPr b="1" lang="en" sz="3200">
                <a:solidFill>
                  <a:srgbClr val="A31515"/>
                </a:solidFill>
              </a:rPr>
              <a:t>distinct groups or patterns </a:t>
            </a:r>
            <a:r>
              <a:rPr b="1" lang="en" sz="3200">
                <a:solidFill>
                  <a:srgbClr val="374151"/>
                </a:solidFill>
              </a:rPr>
              <a:t>among characters based on their</a:t>
            </a:r>
            <a:r>
              <a:rPr b="1" lang="en" sz="3200">
                <a:solidFill>
                  <a:srgbClr val="5B9BD5"/>
                </a:solidFill>
              </a:rPr>
              <a:t> main_DPS, sub_DPS, and support_rating</a:t>
            </a:r>
            <a:r>
              <a:rPr b="1" lang="en" sz="3200">
                <a:solidFill>
                  <a:srgbClr val="374151"/>
                </a:solidFill>
              </a:rPr>
              <a:t> and do these groups exhibit different levels of </a:t>
            </a:r>
            <a:r>
              <a:rPr b="1" lang="en" sz="3200">
                <a:solidFill>
                  <a:srgbClr val="A31515"/>
                </a:solidFill>
              </a:rPr>
              <a:t>flexibility</a:t>
            </a:r>
            <a:r>
              <a:rPr b="1" lang="en" sz="3200">
                <a:solidFill>
                  <a:srgbClr val="374151"/>
                </a:solidFill>
              </a:rPr>
              <a:t>?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2"/>
              </a:solidFill>
              <a:highlight>
                <a:schemeClr val="lt1"/>
              </a:highlight>
            </a:endParaRPr>
          </a:p>
        </p:txBody>
      </p:sp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4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QUESTION #5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1065600"/>
            <a:ext cx="8520600" cy="30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500">
                <a:solidFill>
                  <a:schemeClr val="dk1"/>
                </a:solidFill>
              </a:rPr>
              <a:t>flexibility</a:t>
            </a:r>
            <a:r>
              <a:rPr lang="en" sz="1200">
                <a:solidFill>
                  <a:schemeClr val="dk1"/>
                </a:solidFill>
              </a:rPr>
              <a:t>:  a calculated average of a character’s `main_dps_rating`, `sub_dps_rating`, and `support_rating` rating; the value ranges from 0 to 1. This illustrates how flexible a character is in performing in different roles.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500">
                <a:solidFill>
                  <a:schemeClr val="dk1"/>
                </a:solidFill>
              </a:rPr>
              <a:t>main_DPS_rating:</a:t>
            </a:r>
            <a:r>
              <a:rPr lang="en" sz="1200">
                <a:solidFill>
                  <a:schemeClr val="dk1"/>
                </a:solidFill>
              </a:rPr>
              <a:t> : a numeric rating from 1 to 6 that defines the character’s effectiveness in a Main DPS (Damage per Second) role. The Main DPS character in the team is the primary “on-field” damage dealer.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500">
                <a:solidFill>
                  <a:schemeClr val="dk1"/>
                </a:solidFill>
              </a:rPr>
              <a:t>sub_DPS_rating:</a:t>
            </a:r>
            <a:r>
              <a:rPr lang="en" sz="1200">
                <a:solidFill>
                  <a:schemeClr val="dk1"/>
                </a:solidFill>
              </a:rPr>
              <a:t>  a numeric rating from 1 to 6 that defines the character’s effectiveness in a Sub DPS (Damage per Second) role. The Sub DPS character in the team is an “off-field” damage dealer.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500">
                <a:solidFill>
                  <a:schemeClr val="dk1"/>
                </a:solidFill>
              </a:rPr>
              <a:t>support_rating:</a:t>
            </a:r>
            <a:r>
              <a:rPr lang="en" sz="1200">
                <a:solidFill>
                  <a:schemeClr val="dk1"/>
                </a:solidFill>
              </a:rPr>
              <a:t> a numeric rating from 1 to 6 that defines the character’s effectiveness in a support role. The team's Support character(s) heals, gives stat boosts, and/or shields their teammates.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1" name="Google Shape;25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 Involved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82150" cy="306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50" y="1940375"/>
            <a:ext cx="4082134" cy="306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 b="10667" l="0" r="0" t="6509"/>
          <a:stretch/>
        </p:blipFill>
        <p:spPr>
          <a:xfrm>
            <a:off x="4329800" y="210225"/>
            <a:ext cx="3468774" cy="215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 rotWithShape="1">
          <a:blip r:embed="rId4">
            <a:alphaModFix/>
          </a:blip>
          <a:srcRect b="11198" l="0" r="0" t="5972"/>
          <a:stretch/>
        </p:blipFill>
        <p:spPr>
          <a:xfrm>
            <a:off x="152400" y="311600"/>
            <a:ext cx="3305101" cy="20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 rotWithShape="1">
          <a:blip r:embed="rId5">
            <a:alphaModFix/>
          </a:blip>
          <a:srcRect b="10757" l="0" r="0" t="6303"/>
          <a:stretch/>
        </p:blipFill>
        <p:spPr>
          <a:xfrm>
            <a:off x="2539475" y="2773125"/>
            <a:ext cx="3373126" cy="209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 rotWithShape="1">
          <a:blip r:embed="rId5">
            <a:alphaModFix/>
          </a:blip>
          <a:srcRect b="0" l="0" r="0" t="93346"/>
          <a:stretch/>
        </p:blipFill>
        <p:spPr>
          <a:xfrm>
            <a:off x="118375" y="2364920"/>
            <a:ext cx="3373126" cy="16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 rotWithShape="1">
          <a:blip r:embed="rId5">
            <a:alphaModFix/>
          </a:blip>
          <a:srcRect b="0" l="0" r="0" t="93346"/>
          <a:stretch/>
        </p:blipFill>
        <p:spPr>
          <a:xfrm>
            <a:off x="4329788" y="2364933"/>
            <a:ext cx="3373126" cy="16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 rotWithShape="1">
          <a:blip r:embed="rId5">
            <a:alphaModFix/>
          </a:blip>
          <a:srcRect b="0" l="0" r="0" t="93346"/>
          <a:stretch/>
        </p:blipFill>
        <p:spPr>
          <a:xfrm>
            <a:off x="2539462" y="4871345"/>
            <a:ext cx="3373126" cy="16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 considering </a:t>
            </a:r>
            <a:r>
              <a:rPr b="1" lang="en">
                <a:solidFill>
                  <a:srgbClr val="5B9BD5"/>
                </a:solidFill>
              </a:rPr>
              <a:t>banner revenue, wish total, 5-star character summons, and average days since the last banner </a:t>
            </a:r>
            <a:r>
              <a:rPr b="1" lang="en" sz="2000">
                <a:solidFill>
                  <a:srgbClr val="5B9BD5"/>
                </a:solidFill>
              </a:rPr>
              <a:t>(amongst the 5 stars)</a:t>
            </a:r>
            <a:r>
              <a:rPr b="1" lang="en"/>
              <a:t>, what </a:t>
            </a:r>
            <a:r>
              <a:rPr b="1" lang="en" u="sng">
                <a:solidFill>
                  <a:srgbClr val="990000"/>
                </a:solidFill>
              </a:rPr>
              <a:t>clusters</a:t>
            </a:r>
            <a:r>
              <a:rPr b="1" lang="en"/>
              <a:t> emerge, and what </a:t>
            </a:r>
            <a:r>
              <a:rPr b="1" lang="en" u="sng">
                <a:solidFill>
                  <a:srgbClr val="990000"/>
                </a:solidFill>
              </a:rPr>
              <a:t>characterizes</a:t>
            </a:r>
            <a:r>
              <a:rPr b="1" lang="en"/>
              <a:t> those clusters?</a:t>
            </a:r>
            <a:endParaRPr b="1"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QUESTION #1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accent2"/>
                </a:solidFill>
                <a:highlight>
                  <a:schemeClr val="lt1"/>
                </a:highlight>
              </a:rPr>
              <a:t>Using a supervised model, can we predict a character’s </a:t>
            </a:r>
            <a:r>
              <a:rPr b="1" lang="en" sz="3200" u="sng">
                <a:solidFill>
                  <a:srgbClr val="A31515"/>
                </a:solidFill>
                <a:highlight>
                  <a:schemeClr val="lt1"/>
                </a:highlight>
              </a:rPr>
              <a:t>team flexibility</a:t>
            </a:r>
            <a:r>
              <a:rPr b="1" lang="en" sz="3200">
                <a:solidFill>
                  <a:schemeClr val="accent2"/>
                </a:solidFill>
                <a:highlight>
                  <a:schemeClr val="lt1"/>
                </a:highlight>
              </a:rPr>
              <a:t> based on their </a:t>
            </a:r>
            <a:r>
              <a:rPr b="1" lang="en" sz="3200">
                <a:solidFill>
                  <a:srgbClr val="5B9BD5"/>
                </a:solidFill>
                <a:highlight>
                  <a:schemeClr val="lt1"/>
                </a:highlight>
              </a:rPr>
              <a:t>ascension, vision, and weapon types</a:t>
            </a:r>
            <a:r>
              <a:rPr b="1" lang="en" sz="3200">
                <a:solidFill>
                  <a:schemeClr val="accent2"/>
                </a:solidFill>
                <a:highlight>
                  <a:schemeClr val="lt1"/>
                </a:highlight>
              </a:rPr>
              <a:t>? What features contribute most to the model's </a:t>
            </a:r>
            <a:r>
              <a:rPr b="1" lang="en" sz="3200" u="sng">
                <a:solidFill>
                  <a:srgbClr val="A31515"/>
                </a:solidFill>
                <a:highlight>
                  <a:schemeClr val="lt1"/>
                </a:highlight>
              </a:rPr>
              <a:t>accuracy</a:t>
            </a:r>
            <a:r>
              <a:rPr b="1" lang="en" sz="3200">
                <a:solidFill>
                  <a:schemeClr val="accent2"/>
                </a:solidFill>
                <a:highlight>
                  <a:schemeClr val="lt1"/>
                </a:highlight>
              </a:rPr>
              <a:t>?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</p:txBody>
      </p:sp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4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QUESTION #6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311700" y="895350"/>
            <a:ext cx="85206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400">
                <a:solidFill>
                  <a:schemeClr val="dk1"/>
                </a:solidFill>
              </a:rPr>
              <a:t>ascension_specialty:</a:t>
            </a:r>
            <a:r>
              <a:rPr lang="en" sz="1200">
                <a:solidFill>
                  <a:schemeClr val="dk1"/>
                </a:solidFill>
              </a:rPr>
              <a:t> character stat that is increased when leveling up the character’s main level. The stats that can be increased are: “Anemo/Geo/Electro/Dendro/Hydro/Pyro/Cryo DMG Bonus”, “ATK”, “CRIT RATE”, “CRIT DMG”, “HP”, “Energy Recharge”, “Healing Bonus”, or “Elemental Mastery”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400">
                <a:solidFill>
                  <a:schemeClr val="dk1"/>
                </a:solidFill>
              </a:rPr>
              <a:t>vision:</a:t>
            </a:r>
            <a:r>
              <a:rPr lang="en" sz="1200">
                <a:solidFill>
                  <a:schemeClr val="dk1"/>
                </a:solidFill>
              </a:rPr>
              <a:t> vision/elemental power that the character can use.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400">
                <a:solidFill>
                  <a:schemeClr val="dk1"/>
                </a:solidFill>
              </a:rPr>
              <a:t>weapon_type:</a:t>
            </a:r>
            <a:r>
              <a:rPr lang="en" sz="1200">
                <a:solidFill>
                  <a:schemeClr val="dk1"/>
                </a:solidFill>
              </a:rPr>
              <a:t> the weapon that the character wields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400">
                <a:solidFill>
                  <a:schemeClr val="dk1"/>
                </a:solidFill>
              </a:rPr>
              <a:t>rarity:</a:t>
            </a:r>
            <a:r>
              <a:rPr lang="en" sz="1200">
                <a:solidFill>
                  <a:schemeClr val="dk1"/>
                </a:solidFill>
              </a:rPr>
              <a:t>  rarity of the character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400">
                <a:solidFill>
                  <a:schemeClr val="dk1"/>
                </a:solidFill>
              </a:rPr>
              <a:t>main_DPS_rating:</a:t>
            </a:r>
            <a:r>
              <a:rPr lang="en" sz="1200">
                <a:solidFill>
                  <a:schemeClr val="dk1"/>
                </a:solidFill>
              </a:rPr>
              <a:t> a numeric rating from 1 to 6 that defines the character’s effectiveness in a Main DPS (Damage per Second) role. The Main DPS character in the team is the primary “on-field” damage dealer.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400">
                <a:solidFill>
                  <a:schemeClr val="dk1"/>
                </a:solidFill>
              </a:rPr>
              <a:t>sub_DPS_rating:</a:t>
            </a:r>
            <a:r>
              <a:rPr lang="en" sz="1200">
                <a:solidFill>
                  <a:schemeClr val="dk1"/>
                </a:solidFill>
              </a:rPr>
              <a:t> a numeric rating from 1 to 6 that defines the character’s effectiveness in a Sub DPS (Damage per Second) role. The Sub DPS character in the team is an “off-field” damage dealer.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400">
                <a:solidFill>
                  <a:schemeClr val="dk1"/>
                </a:solidFill>
              </a:rPr>
              <a:t>support_rating:</a:t>
            </a:r>
            <a:r>
              <a:rPr lang="en" sz="1200">
                <a:solidFill>
                  <a:schemeClr val="dk1"/>
                </a:solidFill>
              </a:rPr>
              <a:t>  a numeric rating from 1 to 6 that defines the character’s effectiveness in a support role. The team's Support character(s) heals, gives stat boosts, and/or shields their teammates.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 Involved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 txBox="1"/>
          <p:nvPr/>
        </p:nvSpPr>
        <p:spPr>
          <a:xfrm>
            <a:off x="6713775" y="650425"/>
            <a:ext cx="22533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Logistic Regression Metrics </a:t>
            </a:r>
            <a:r>
              <a:rPr b="1" lang="en" sz="1150" u="sng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(Training Set)</a:t>
            </a:r>
            <a:endParaRPr b="1" sz="1150" u="sng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Accuracy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 0.7284689133887479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Recall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 0.17885551948051948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ROC AUC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 0.6951613864620101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Logistic Regression Metrics </a:t>
            </a:r>
            <a:r>
              <a:rPr b="1" lang="en" sz="1150" u="sng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(Test Set)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Accuracy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 0.7215440792905582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Recall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 0.1807909604519774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ROC AUC: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0.7010029963665447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Logistic Regression</a:t>
            </a:r>
            <a:endParaRPr b="1" sz="115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MSE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 0.27845592070944186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MAE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 0.27845592070944186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 rotWithShape="1">
          <a:blip r:embed="rId3">
            <a:alphaModFix/>
          </a:blip>
          <a:srcRect b="0" l="7307" r="7127" t="10458"/>
          <a:stretch/>
        </p:blipFill>
        <p:spPr>
          <a:xfrm>
            <a:off x="5446106" y="0"/>
            <a:ext cx="3276096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1" name="Google Shape;291;p45"/>
          <p:cNvGraphicFramePr/>
          <p:nvPr/>
        </p:nvGraphicFramePr>
        <p:xfrm>
          <a:off x="307650" y="25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{B72660CE-A6DC-43AA-873A-B946028E7667}</a:tableStyleId>
              </a:tblPr>
              <a:tblGrid>
                <a:gridCol w="2040325"/>
                <a:gridCol w="1605225"/>
              </a:tblGrid>
              <a:tr h="35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Variable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Feature Importance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1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weapon_type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0.629699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24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rarity 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0.407155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28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main_DPS_rating_P 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0.265181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main_DPS_rating_B 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0.253485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ascension_specialty_man 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0.232406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ascension_specialty_nonbinary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0.230647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ascension_specialty_other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0.200226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main_DPS_rating_A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0.176087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vision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0.051918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sub_DPS_rating 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0.036026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ascension_specialty_woman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0.031474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support_rating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0.003157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ctrTitle"/>
          </p:nvPr>
        </p:nvSpPr>
        <p:spPr>
          <a:xfrm>
            <a:off x="311708" y="859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You!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 Involved</a:t>
            </a:r>
            <a:endParaRPr b="1"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days_since_last_banner_1</a:t>
            </a:r>
            <a:r>
              <a:rPr lang="en" sz="1700">
                <a:solidFill>
                  <a:schemeClr val="dk1"/>
                </a:solidFill>
              </a:rPr>
              <a:t>: The number of days since the last banner 1.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summons_1</a:t>
            </a:r>
            <a:r>
              <a:rPr lang="en" sz="1700">
                <a:solidFill>
                  <a:schemeClr val="dk1"/>
                </a:solidFill>
              </a:rPr>
              <a:t>: The total number of summons made in banner 1.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wish_total_1</a:t>
            </a:r>
            <a:r>
              <a:rPr lang="en" sz="1700">
                <a:solidFill>
                  <a:schemeClr val="dk1"/>
                </a:solidFill>
              </a:rPr>
              <a:t>: The total number of wishes made in banner 1.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days_since_last_banner_2</a:t>
            </a:r>
            <a:r>
              <a:rPr lang="en" sz="1700">
                <a:solidFill>
                  <a:schemeClr val="dk1"/>
                </a:solidFill>
              </a:rPr>
              <a:t>: The number of days since the last banner 2.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summons_2</a:t>
            </a:r>
            <a:r>
              <a:rPr lang="en" sz="1700">
                <a:solidFill>
                  <a:schemeClr val="dk1"/>
                </a:solidFill>
              </a:rPr>
              <a:t>: The total number of summons made in banner 2.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wish_total_2</a:t>
            </a:r>
            <a:r>
              <a:rPr lang="en" sz="1700">
                <a:solidFill>
                  <a:schemeClr val="dk1"/>
                </a:solidFill>
              </a:rPr>
              <a:t>: The total number of wishes made in banner 2.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revenue</a:t>
            </a:r>
            <a:r>
              <a:rPr lang="en" sz="1700">
                <a:solidFill>
                  <a:schemeClr val="dk1"/>
                </a:solidFill>
              </a:rPr>
              <a:t>: The revenue associated with the dataset.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261525" y="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using PCA and K-means clustering</a:t>
            </a:r>
            <a:endParaRPr b="1"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550400"/>
            <a:ext cx="3887400" cy="4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050">
                <a:solidFill>
                  <a:schemeClr val="accent2"/>
                </a:solidFill>
                <a:highlight>
                  <a:srgbClr val="FFFFFF"/>
                </a:highlight>
              </a:rPr>
              <a:t>Silhouette Score: 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0.4407438501024679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50">
                <a:solidFill>
                  <a:schemeClr val="accent2"/>
                </a:solidFill>
                <a:highlight>
                  <a:srgbClr val="FFFFFF"/>
                </a:highlight>
              </a:rPr>
              <a:t>Inertia: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 104.84147767268115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50">
                <a:solidFill>
                  <a:schemeClr val="accent2"/>
                </a:solidFill>
                <a:highlight>
                  <a:srgbClr val="FFFFFF"/>
                </a:highlight>
              </a:rPr>
              <a:t>Silhouette Score: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 0.4407438501024679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50">
                <a:solidFill>
                  <a:schemeClr val="accent2"/>
                </a:solidFill>
                <a:highlight>
                  <a:srgbClr val="FFFFFF"/>
                </a:highlight>
              </a:rPr>
              <a:t>Calinski-Harabasz Index: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 45.04800872170341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50">
                <a:solidFill>
                  <a:schemeClr val="accent2"/>
                </a:solidFill>
                <a:highlight>
                  <a:srgbClr val="FFFFFF"/>
                </a:highlight>
              </a:rPr>
              <a:t>Davies-Bouldin Index: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 0.8113118301067489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50">
                <a:solidFill>
                  <a:schemeClr val="accent2"/>
                </a:solidFill>
                <a:highlight>
                  <a:srgbClr val="FFFFFF"/>
                </a:highlight>
              </a:rPr>
              <a:t>What does this mean?</a:t>
            </a:r>
            <a:endParaRPr b="1"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The clustering results are moderately effective as there is still room to improve in terms of pre-processing, feature selection and clustering parameters.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50">
                <a:solidFill>
                  <a:schemeClr val="accent2"/>
                </a:solidFill>
                <a:highlight>
                  <a:srgbClr val="FFFFFF"/>
                </a:highlight>
              </a:rPr>
              <a:t>SS: 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at 0.44 the silhouette score is moderate. Ideally 0.5 or above is desired.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Inertia score suggest that 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there's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 a moderate level of cluster tightness.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50">
                <a:solidFill>
                  <a:schemeClr val="accent2"/>
                </a:solidFill>
                <a:highlight>
                  <a:srgbClr val="FFFFFF"/>
                </a:highlight>
              </a:rPr>
              <a:t>Calinski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: moderate clustering quality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b="1" lang="en" sz="1050">
                <a:solidFill>
                  <a:schemeClr val="accent2"/>
                </a:solidFill>
                <a:highlight>
                  <a:srgbClr val="FFFFFF"/>
                </a:highlight>
              </a:rPr>
              <a:t>Davies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: suggests reasonable cluster 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definition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075" y="768675"/>
            <a:ext cx="4205674" cy="31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6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Findings (Plot #1)</a:t>
            </a:r>
            <a:endParaRPr b="1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1250"/>
            <a:ext cx="2928950" cy="21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50" y="111300"/>
            <a:ext cx="6405550" cy="433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4127525" y="4343900"/>
            <a:ext cx="424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clusters spread out = more diversity within clusters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152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Findings (Plot #2)</a:t>
            </a:r>
            <a:endParaRPr b="1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775" y="0"/>
            <a:ext cx="4840224" cy="36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72700"/>
            <a:ext cx="3998976" cy="299923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627075" y="3571925"/>
            <a:ext cx="3222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first component captures 40% of the variance while the second captures around 30%. This is good for D.R.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impact of Banner Duration on Revenue: Does the </a:t>
            </a:r>
            <a:r>
              <a:rPr b="1" lang="en">
                <a:solidFill>
                  <a:srgbClr val="5B9BD5"/>
                </a:solidFill>
              </a:rPr>
              <a:t>duration of a banner</a:t>
            </a:r>
            <a:r>
              <a:rPr b="1" lang="en"/>
              <a:t> have a significant impact on its </a:t>
            </a:r>
            <a:r>
              <a:rPr b="1" lang="en" u="sng">
                <a:solidFill>
                  <a:srgbClr val="A31515"/>
                </a:solidFill>
              </a:rPr>
              <a:t>total revenue</a:t>
            </a:r>
            <a:r>
              <a:rPr b="1" lang="en"/>
              <a:t>?</a:t>
            </a:r>
            <a:endParaRPr b="1"/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QUESTION #2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 Involved</a:t>
            </a:r>
            <a:endParaRPr b="1"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weapon_1</a:t>
            </a:r>
            <a:r>
              <a:rPr lang="en">
                <a:solidFill>
                  <a:schemeClr val="dk1"/>
                </a:solidFill>
              </a:rPr>
              <a:t>: weapon type associated with 5 star char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5_star_characters_1</a:t>
            </a:r>
            <a:r>
              <a:rPr lang="en">
                <a:solidFill>
                  <a:schemeClr val="dk1"/>
                </a:solidFill>
              </a:rPr>
              <a:t>: list of 5 star characters (most sought after)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banner_days</a:t>
            </a:r>
            <a:r>
              <a:rPr lang="en">
                <a:solidFill>
                  <a:schemeClr val="dk1"/>
                </a:solidFill>
              </a:rPr>
              <a:t>: length of a specific banner in days.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re-run</a:t>
            </a:r>
            <a:r>
              <a:rPr lang="en">
                <a:solidFill>
                  <a:schemeClr val="dk1"/>
                </a:solidFill>
              </a:rPr>
              <a:t>: whether the banner event came back.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wish_total</a:t>
            </a:r>
            <a:r>
              <a:rPr lang="en">
                <a:solidFill>
                  <a:schemeClr val="dk1"/>
                </a:solidFill>
              </a:rPr>
              <a:t>: The total number of wishes made.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